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16. 10. 2011</a:t>
            </a:fld>
            <a:endParaRPr lang="sk-SK"/>
          </a:p>
        </p:txBody>
      </p:sp>
      <p:sp>
        <p:nvSpPr>
          <p:cNvPr id="20" name="Zástupný symbol päty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16. 10. 2011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16. 10. 2011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16. 10. 2011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16. 10. 2011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Obdĺž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16. 10. 2011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16. 10. 2011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16. 10. 2011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16. 10. 2011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Obdĺž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16. 10. 2011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16. 10. 2011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9" name="Vývojový diagram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olá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16. 10. 2011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5" name="Obdĺž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graphics.cs.ucf.edu/caustics/caustics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graphics.cs.ucf.edu/caustics/caustics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5. Svetelné vlny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9800"/>
          </a:xfrm>
        </p:spPr>
        <p:txBody>
          <a:bodyPr>
            <a:normAutofit/>
          </a:bodyPr>
          <a:lstStyle/>
          <a:p>
            <a:r>
              <a:rPr lang="sk-SK" dirty="0" smtClean="0"/>
              <a:t>Osvetlite nádobu s vodou. Ak sú na jej hladine vlny, na dne nádoby môžete vidieť svetlé a tmavé </a:t>
            </a:r>
            <a:r>
              <a:rPr lang="sk-SK" dirty="0" smtClean="0"/>
              <a:t>oblasti</a:t>
            </a:r>
            <a:r>
              <a:rPr lang="sk-SK" dirty="0" smtClean="0"/>
              <a:t>. Vyšetrite súvis medzi vlnami a vzorom na </a:t>
            </a:r>
            <a:r>
              <a:rPr lang="sk-SK" dirty="0" smtClean="0"/>
              <a:t>dne.</a:t>
            </a:r>
            <a:endParaRPr lang="sk-S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Fyzika v úlohe – aj vlny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70C0"/>
                </a:solidFill>
              </a:rPr>
              <a:t>Gravitačné vlny </a:t>
            </a:r>
            <a:r>
              <a:rPr lang="sk-SK" dirty="0" smtClean="0"/>
              <a:t>– silou vracajúcou povrch do rovného je gravitácia</a:t>
            </a:r>
          </a:p>
          <a:p>
            <a:r>
              <a:rPr lang="sk-SK" dirty="0" smtClean="0">
                <a:solidFill>
                  <a:srgbClr val="0070C0"/>
                </a:solidFill>
              </a:rPr>
              <a:t>Kapilárne vlny </a:t>
            </a:r>
            <a:r>
              <a:rPr lang="sk-SK" dirty="0" smtClean="0"/>
              <a:t>– silou vracajúcou povrch do rovného je povrchové napätie</a:t>
            </a:r>
          </a:p>
          <a:p>
            <a:r>
              <a:rPr lang="sk-SK" dirty="0" smtClean="0"/>
              <a:t>Kapilárne vlny – malé amplitúdy a vlnové dĺžky – sú pre riešenie úlohy dôležité? Možno ich dramaticky ovplyvniť zmenou povrchového napätia (saponát)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Fyzika v úlohe – aj vlny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35608" y="1371600"/>
            <a:ext cx="7498080" cy="5486400"/>
          </a:xfrm>
        </p:spPr>
        <p:txBody>
          <a:bodyPr>
            <a:normAutofit lnSpcReduction="10000"/>
          </a:bodyPr>
          <a:lstStyle/>
          <a:p>
            <a:r>
              <a:rPr lang="sk-SK" dirty="0" smtClean="0">
                <a:solidFill>
                  <a:srgbClr val="0070C0"/>
                </a:solidFill>
              </a:rPr>
              <a:t>Gravitačné vlny </a:t>
            </a:r>
            <a:r>
              <a:rPr lang="sk-SK" dirty="0" smtClean="0"/>
              <a:t>– </a:t>
            </a:r>
          </a:p>
          <a:p>
            <a:r>
              <a:rPr lang="sk-SK" dirty="0" smtClean="0"/>
              <a:t>Rýchlosť šírenia vlny závisí od gravitačného zrýchlenia, ale aj od vlnovej dĺžky vlny!</a:t>
            </a:r>
          </a:p>
          <a:p>
            <a:r>
              <a:rPr lang="sk-SK" dirty="0" err="1" smtClean="0"/>
              <a:t>Grupová</a:t>
            </a:r>
            <a:r>
              <a:rPr lang="sk-SK" dirty="0" smtClean="0"/>
              <a:t> rýchlosť (rýchlosť vzruchu) – </a:t>
            </a:r>
          </a:p>
          <a:p>
            <a:endParaRPr lang="sk-SK" dirty="0" smtClean="0"/>
          </a:p>
          <a:p>
            <a:r>
              <a:rPr lang="sk-SK" dirty="0" smtClean="0">
                <a:solidFill>
                  <a:srgbClr val="0070C0"/>
                </a:solidFill>
              </a:rPr>
              <a:t>Kombinácia gravitačných a kapilárnych vplyvov </a:t>
            </a:r>
            <a:r>
              <a:rPr lang="sk-SK" dirty="0" smtClean="0"/>
              <a:t>– </a:t>
            </a:r>
          </a:p>
          <a:p>
            <a:endParaRPr lang="sk-SK" dirty="0" smtClean="0"/>
          </a:p>
          <a:p>
            <a:r>
              <a:rPr lang="sk-SK" dirty="0" smtClean="0"/>
              <a:t>Plytká voda (hĺbka porovnateľná s vlnovou dĺžkou – iné vzťahy!</a:t>
            </a:r>
            <a:endParaRPr lang="sk-SK" dirty="0"/>
          </a:p>
        </p:txBody>
      </p:sp>
      <p:pic>
        <p:nvPicPr>
          <p:cNvPr id="8194" name="Picture 2" descr="c=\sqrt{\frac{g}{k}},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295400"/>
            <a:ext cx="1066800" cy="624841"/>
          </a:xfrm>
          <a:prstGeom prst="rect">
            <a:avLst/>
          </a:prstGeom>
          <a:noFill/>
        </p:spPr>
      </p:pic>
      <p:pic>
        <p:nvPicPr>
          <p:cNvPr id="8196" name="Picture 4" descr="c=\sqrt{\frac{g}{k}+\frac{\sigma k}{\rho}},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953000"/>
            <a:ext cx="1981200" cy="842010"/>
          </a:xfrm>
          <a:prstGeom prst="rect">
            <a:avLst/>
          </a:prstGeom>
          <a:noFill/>
        </p:spPr>
      </p:pic>
      <p:pic>
        <p:nvPicPr>
          <p:cNvPr id="8198" name="Picture 6" descr="c_g=\frac{d\omega}{dk},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3733800"/>
            <a:ext cx="1163907" cy="644869"/>
          </a:xfrm>
          <a:prstGeom prst="rect">
            <a:avLst/>
          </a:prstGeom>
          <a:noFill/>
        </p:spPr>
      </p:pic>
      <p:pic>
        <p:nvPicPr>
          <p:cNvPr id="8200" name="Picture 8" descr="c_g=\frac{1}{2}\sqrt{\frac{g}{k}}=\frac{1}{2}c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733800"/>
            <a:ext cx="2232837" cy="68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Fyzika v úlohe – aj vlny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35608" y="1371600"/>
            <a:ext cx="8165592" cy="5486400"/>
          </a:xfrm>
        </p:spPr>
        <p:txBody>
          <a:bodyPr>
            <a:normAutofit/>
          </a:bodyPr>
          <a:lstStyle/>
          <a:p>
            <a:r>
              <a:rPr lang="sk-SK" dirty="0" smtClean="0"/>
              <a:t>Amplitúda vĺn súvisí s ich vlnovou dĺžkou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Voda vykonáva kruhový pohyb</a:t>
            </a:r>
          </a:p>
          <a:p>
            <a:r>
              <a:rPr lang="sk-SK" sz="2400" dirty="0" err="1" smtClean="0">
                <a:latin typeface="Arial" pitchFamily="34" charset="0"/>
                <a:cs typeface="Arial" pitchFamily="34" charset="0"/>
              </a:rPr>
              <a:t>mr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ω</a:t>
            </a:r>
            <a:r>
              <a:rPr lang="sk-SK" sz="24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 = mg,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ω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sk-SK" sz="2400" dirty="0" err="1" smtClean="0">
                <a:latin typeface="Arial" pitchFamily="34" charset="0"/>
                <a:cs typeface="Arial" pitchFamily="34" charset="0"/>
              </a:rPr>
              <a:t>c.k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 = √(g2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π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λ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sk-SK" sz="2400" dirty="0" smtClean="0">
                <a:latin typeface="Arial" pitchFamily="34" charset="0"/>
                <a:cs typeface="Arial" pitchFamily="34" charset="0"/>
              </a:rPr>
              <a:t>rg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π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λ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 = g, </a:t>
            </a:r>
            <a:r>
              <a:rPr lang="sk-SK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 = </a:t>
            </a:r>
            <a:r>
              <a:rPr lang="el-G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λ</a:t>
            </a:r>
            <a:r>
              <a:rPr lang="sk-SK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sk-SK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l-G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π</a:t>
            </a:r>
            <a:endParaRPr lang="sk-SK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Je polomer krivosti (ohnisková vzdialenosť) priamoúmerná vlnovej dĺžke?</a:t>
            </a:r>
          </a:p>
        </p:txBody>
      </p:sp>
      <p:pic>
        <p:nvPicPr>
          <p:cNvPr id="24578" name="Picture 2" descr="Observe an Animation of Wave Mo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905000"/>
            <a:ext cx="4038600" cy="22670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Ďalšie zaujímavé otázky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Vznikajú na dne nejaké charakteristické tvary?</a:t>
            </a:r>
          </a:p>
          <a:p>
            <a:r>
              <a:rPr lang="sk-SK" dirty="0" smtClean="0"/>
              <a:t>Je to iba geometrická optika, alebo hrá úlohu aj difrakcia svetla?</a:t>
            </a:r>
          </a:p>
          <a:p>
            <a:r>
              <a:rPr lang="sk-SK" dirty="0" smtClean="0"/>
              <a:t>Aký vplyv majú optické vlastnosti kvapaliny (vyskúšať rôzne kvapaliny)?</a:t>
            </a:r>
          </a:p>
          <a:p>
            <a:r>
              <a:rPr lang="sk-SK" dirty="0" smtClean="0"/>
              <a:t>Závisí tvar a ostrosť čiar na hĺbke bazéna? Existuje hĺbka, pri ktorej je svetlo najlepšie </a:t>
            </a:r>
            <a:r>
              <a:rPr lang="sk-SK" dirty="0" err="1" smtClean="0"/>
              <a:t>sfokusované</a:t>
            </a:r>
            <a:r>
              <a:rPr lang="sk-SK" dirty="0" smtClean="0"/>
              <a:t>?</a:t>
            </a:r>
            <a:endParaRPr lang="sk-SK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robiť experimenty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Pokúsiť sa urobiť „</a:t>
            </a:r>
            <a:r>
              <a:rPr lang="sk-SK" dirty="0" err="1" smtClean="0"/>
              <a:t>vlnostroj</a:t>
            </a:r>
            <a:r>
              <a:rPr lang="sk-SK" dirty="0" smtClean="0"/>
              <a:t>“ s nastaviteľnou frekvenciou a amplitúdou – nechajte sa inšpirovať úlohami z predchádzajúcich ročníkov TMF</a:t>
            </a:r>
          </a:p>
          <a:p>
            <a:r>
              <a:rPr lang="sk-SK" dirty="0" smtClean="0"/>
              <a:t>Statická deformácia povrchu? (povrchové napätie – pri okraji nádoby, platne na povrchu vody, ...)</a:t>
            </a:r>
          </a:p>
          <a:p>
            <a:r>
              <a:rPr lang="sk-SK" dirty="0" smtClean="0"/>
              <a:t>Ako šikovne nafotiť vzory – pri pozorovaní cez zvlnenú hladinu sa zdeformujú – cez bočnú stenu akvária? Priesvitný papier na dne?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Literatúra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>
          <a:xfrm>
            <a:off x="1066800" y="1371600"/>
            <a:ext cx="7866888" cy="54864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smtClean="0"/>
              <a:t> </a:t>
            </a:r>
            <a:r>
              <a:rPr lang="en-US" dirty="0" smtClean="0"/>
              <a:t>C. </a:t>
            </a:r>
            <a:r>
              <a:rPr lang="en-US" dirty="0" err="1" smtClean="0"/>
              <a:t>Upstill</a:t>
            </a:r>
            <a:r>
              <a:rPr lang="en-US" dirty="0" smtClean="0"/>
              <a:t>. Light caustics from rippling water. Proc. Royal Soc. Lon. A 365, 1720, 95-104 (1979)</a:t>
            </a:r>
          </a:p>
          <a:p>
            <a:pPr>
              <a:buNone/>
            </a:pPr>
            <a:r>
              <a:rPr lang="en-US" dirty="0" smtClean="0"/>
              <a:t> </a:t>
            </a:r>
            <a:r>
              <a:rPr lang="en-US" dirty="0" smtClean="0"/>
              <a:t>Ian Stewart. Applications of catastrophe theory to the physical sciences. </a:t>
            </a:r>
            <a:r>
              <a:rPr lang="en-US" dirty="0" err="1" smtClean="0"/>
              <a:t>Physica</a:t>
            </a:r>
            <a:r>
              <a:rPr lang="en-US" dirty="0" smtClean="0"/>
              <a:t> D: Nonlinear</a:t>
            </a:r>
          </a:p>
          <a:p>
            <a:pPr>
              <a:buNone/>
            </a:pPr>
            <a:r>
              <a:rPr lang="sk-SK" dirty="0" err="1" smtClean="0"/>
              <a:t>Phenomena</a:t>
            </a:r>
            <a:r>
              <a:rPr lang="sk-SK" dirty="0" smtClean="0"/>
              <a:t> 2, 2, 245-305 (1981)</a:t>
            </a:r>
          </a:p>
          <a:p>
            <a:pPr>
              <a:buNone/>
            </a:pPr>
            <a:r>
              <a:rPr lang="en-US" dirty="0" smtClean="0"/>
              <a:t> Janet </a:t>
            </a:r>
            <a:r>
              <a:rPr lang="en-US" dirty="0" smtClean="0"/>
              <a:t>Shields. Swimming pool optics. Optics and Photonics News 1, 9, 37-37 (1990)</a:t>
            </a:r>
          </a:p>
          <a:p>
            <a:pPr>
              <a:buNone/>
            </a:pPr>
            <a:r>
              <a:rPr lang="sk-SK" dirty="0" smtClean="0"/>
              <a:t> </a:t>
            </a:r>
            <a:r>
              <a:rPr lang="sk-SK" dirty="0" err="1" smtClean="0"/>
              <a:t>Runcai</a:t>
            </a:r>
            <a:r>
              <a:rPr lang="sk-SK" dirty="0" smtClean="0"/>
              <a:t> </a:t>
            </a:r>
            <a:r>
              <a:rPr lang="sk-SK" dirty="0" err="1" smtClean="0"/>
              <a:t>Miao</a:t>
            </a:r>
            <a:r>
              <a:rPr lang="sk-SK" dirty="0" smtClean="0"/>
              <a:t>, </a:t>
            </a:r>
            <a:r>
              <a:rPr lang="sk-SK" dirty="0" err="1" smtClean="0"/>
              <a:t>Zongli</a:t>
            </a:r>
            <a:r>
              <a:rPr lang="sk-SK" dirty="0" smtClean="0"/>
              <a:t> </a:t>
            </a:r>
            <a:r>
              <a:rPr lang="sk-SK" dirty="0" err="1" smtClean="0"/>
              <a:t>Yang</a:t>
            </a:r>
            <a:r>
              <a:rPr lang="sk-SK" dirty="0" smtClean="0"/>
              <a:t>, and </a:t>
            </a:r>
            <a:r>
              <a:rPr lang="sk-SK" dirty="0" err="1" smtClean="0"/>
              <a:t>Jingtao</a:t>
            </a:r>
            <a:r>
              <a:rPr lang="sk-SK" dirty="0" smtClean="0"/>
              <a:t> </a:t>
            </a:r>
            <a:r>
              <a:rPr lang="sk-SK" dirty="0" err="1" smtClean="0"/>
              <a:t>Zhu</a:t>
            </a:r>
            <a:r>
              <a:rPr lang="sk-SK" dirty="0" smtClean="0"/>
              <a:t>. </a:t>
            </a:r>
            <a:r>
              <a:rPr lang="sk-SK" dirty="0" err="1" smtClean="0"/>
              <a:t>Critical</a:t>
            </a:r>
            <a:r>
              <a:rPr lang="sk-SK" dirty="0" smtClean="0"/>
              <a:t> </a:t>
            </a:r>
            <a:r>
              <a:rPr lang="sk-SK" dirty="0" err="1" smtClean="0"/>
              <a:t>light</a:t>
            </a:r>
            <a:r>
              <a:rPr lang="sk-SK" dirty="0" smtClean="0"/>
              <a:t> </a:t>
            </a:r>
            <a:r>
              <a:rPr lang="sk-SK" dirty="0" err="1" smtClean="0"/>
              <a:t>reflection</a:t>
            </a:r>
            <a:r>
              <a:rPr lang="sk-SK" dirty="0" smtClean="0"/>
              <a:t> </a:t>
            </a:r>
            <a:r>
              <a:rPr lang="sk-SK" dirty="0" err="1" smtClean="0"/>
              <a:t>from</a:t>
            </a:r>
            <a:r>
              <a:rPr lang="sk-SK" dirty="0" smtClean="0"/>
              <a:t> </a:t>
            </a:r>
            <a:r>
              <a:rPr lang="sk-SK" dirty="0" err="1" smtClean="0"/>
              <a:t>curved</a:t>
            </a:r>
            <a:r>
              <a:rPr lang="sk-SK" dirty="0" smtClean="0"/>
              <a:t> </a:t>
            </a:r>
            <a:r>
              <a:rPr lang="sk-SK" dirty="0" err="1" smtClean="0"/>
              <a:t>liquid</a:t>
            </a:r>
            <a:r>
              <a:rPr lang="sk-SK" dirty="0" smtClean="0"/>
              <a:t> </a:t>
            </a:r>
            <a:r>
              <a:rPr lang="sk-SK" dirty="0" err="1" smtClean="0"/>
              <a:t>surface</a:t>
            </a:r>
            <a:r>
              <a:rPr lang="sk-SK" dirty="0" smtClean="0"/>
              <a:t>.</a:t>
            </a:r>
          </a:p>
          <a:p>
            <a:pPr>
              <a:buNone/>
            </a:pPr>
            <a:r>
              <a:rPr lang="fr-FR" dirty="0" err="1" smtClean="0"/>
              <a:t>Optics</a:t>
            </a:r>
            <a:r>
              <a:rPr lang="fr-FR" dirty="0" smtClean="0"/>
              <a:t> Communications 218, 4-6, 199-203 (2003)</a:t>
            </a:r>
          </a:p>
          <a:p>
            <a:pPr>
              <a:buNone/>
            </a:pPr>
            <a:r>
              <a:rPr lang="sk-SK" dirty="0" smtClean="0"/>
              <a:t> </a:t>
            </a:r>
            <a:r>
              <a:rPr lang="sk-SK" dirty="0" err="1" smtClean="0"/>
              <a:t>James</a:t>
            </a:r>
            <a:r>
              <a:rPr lang="sk-SK" dirty="0" smtClean="0"/>
              <a:t> </a:t>
            </a:r>
            <a:r>
              <a:rPr lang="sk-SK" dirty="0" smtClean="0"/>
              <a:t>A. </a:t>
            </a:r>
            <a:r>
              <a:rPr lang="sk-SK" dirty="0" err="1" smtClean="0"/>
              <a:t>Lock</a:t>
            </a:r>
            <a:r>
              <a:rPr lang="sk-SK" dirty="0" smtClean="0"/>
              <a:t>, </a:t>
            </a:r>
            <a:r>
              <a:rPr lang="sk-SK" dirty="0" err="1" smtClean="0"/>
              <a:t>Charles</a:t>
            </a:r>
            <a:r>
              <a:rPr lang="sk-SK" dirty="0" smtClean="0"/>
              <a:t> L. </a:t>
            </a:r>
            <a:r>
              <a:rPr lang="sk-SK" dirty="0" err="1" smtClean="0"/>
              <a:t>Adler</a:t>
            </a:r>
            <a:r>
              <a:rPr lang="sk-SK" dirty="0" smtClean="0"/>
              <a:t>, Diana </a:t>
            </a:r>
            <a:r>
              <a:rPr lang="sk-SK" dirty="0" err="1" smtClean="0"/>
              <a:t>Ekelman</a:t>
            </a:r>
            <a:r>
              <a:rPr lang="sk-SK" dirty="0" smtClean="0"/>
              <a:t>, </a:t>
            </a:r>
            <a:r>
              <a:rPr lang="sk-SK" dirty="0" err="1" smtClean="0"/>
              <a:t>Jonathan</a:t>
            </a:r>
            <a:r>
              <a:rPr lang="sk-SK" dirty="0" smtClean="0"/>
              <a:t> </a:t>
            </a:r>
            <a:r>
              <a:rPr lang="sk-SK" dirty="0" err="1" smtClean="0"/>
              <a:t>Mulholland</a:t>
            </a:r>
            <a:r>
              <a:rPr lang="sk-SK" dirty="0" smtClean="0"/>
              <a:t>, and Brian </a:t>
            </a:r>
            <a:r>
              <a:rPr lang="sk-SK" dirty="0" err="1" smtClean="0"/>
              <a:t>Keating</a:t>
            </a:r>
            <a:r>
              <a:rPr lang="sk-SK" dirty="0" smtClean="0"/>
              <a:t>.</a:t>
            </a:r>
          </a:p>
          <a:p>
            <a:pPr>
              <a:buNone/>
            </a:pPr>
            <a:r>
              <a:rPr lang="en-US" dirty="0" smtClean="0"/>
              <a:t>Analysis of the shadow-sausage effect caustic. Applied Optics 42, 3, 418-428 (2003)</a:t>
            </a:r>
          </a:p>
          <a:p>
            <a:pPr>
              <a:buNone/>
            </a:pPr>
            <a:r>
              <a:rPr lang="en-US" dirty="0" smtClean="0"/>
              <a:t> M. V. Berry and J. F. Nye. Fine structure in caustic junctions. Nature 267, 5606, 34-36 (1977),</a:t>
            </a:r>
          </a:p>
          <a:p>
            <a:pPr>
              <a:buNone/>
            </a:pPr>
            <a:r>
              <a:rPr lang="sk-SK" dirty="0" smtClean="0"/>
              <a:t>http://www.phy.bris.ac.uk/people/berry_mv/the_papers/Berry056.pdf</a:t>
            </a:r>
          </a:p>
          <a:p>
            <a:pPr>
              <a:buNone/>
            </a:pPr>
            <a:r>
              <a:rPr lang="en-US" dirty="0" smtClean="0"/>
              <a:t> M. V. Berry and J. V. </a:t>
            </a:r>
            <a:r>
              <a:rPr lang="en-US" dirty="0" err="1" smtClean="0"/>
              <a:t>Hajnal</a:t>
            </a:r>
            <a:r>
              <a:rPr lang="en-US" dirty="0" smtClean="0"/>
              <a:t>. The shadows of floating objects and dissipating vortices. </a:t>
            </a:r>
            <a:r>
              <a:rPr lang="en-US" dirty="0" err="1" smtClean="0"/>
              <a:t>Optica</a:t>
            </a:r>
            <a:endParaRPr lang="en-US" dirty="0" smtClean="0"/>
          </a:p>
          <a:p>
            <a:pPr>
              <a:buNone/>
            </a:pPr>
            <a:r>
              <a:rPr lang="sk-SK" dirty="0" smtClean="0"/>
              <a:t>Acta 30, 1, 23-40 (1983), http://www.phy.bris.ac.uk/people/berry_mv/the_papers/Berry111.pdf</a:t>
            </a:r>
          </a:p>
          <a:p>
            <a:pPr>
              <a:buNone/>
            </a:pPr>
            <a:r>
              <a:rPr lang="en-US" dirty="0" smtClean="0"/>
              <a:t> Michael Berry. Beyond rainbows. In: Waves and Symmetry (Raman Centenary Symposium,</a:t>
            </a:r>
          </a:p>
          <a:p>
            <a:pPr>
              <a:buNone/>
            </a:pPr>
            <a:r>
              <a:rPr lang="sk-SK" dirty="0" err="1" smtClean="0"/>
              <a:t>Bangalore</a:t>
            </a:r>
            <a:r>
              <a:rPr lang="sk-SK" dirty="0" smtClean="0"/>
              <a:t>, </a:t>
            </a:r>
            <a:r>
              <a:rPr lang="sk-SK" dirty="0" err="1" smtClean="0"/>
              <a:t>Dec</a:t>
            </a:r>
            <a:r>
              <a:rPr lang="sk-SK" dirty="0" smtClean="0"/>
              <a:t>. 1988), http://www.phy.bris.ac.uk/people/berry_mv/the_papers/Berry213.pdf</a:t>
            </a:r>
          </a:p>
          <a:p>
            <a:pPr>
              <a:buNone/>
            </a:pPr>
            <a:r>
              <a:rPr lang="en-US" dirty="0" smtClean="0"/>
              <a:t> Mark Watt. Light-water interaction using backward beam tracing. Computer Graphics 24, 4,</a:t>
            </a:r>
          </a:p>
          <a:p>
            <a:pPr>
              <a:buNone/>
            </a:pPr>
            <a:r>
              <a:rPr lang="sk-SK" dirty="0" smtClean="0"/>
              <a:t>377-385 (1990), http://www.naturewizard.com/papers/caustics%20-%20p377-watt.pdf</a:t>
            </a:r>
          </a:p>
          <a:p>
            <a:pPr>
              <a:buNone/>
            </a:pPr>
            <a:r>
              <a:rPr lang="en-US" dirty="0" smtClean="0"/>
              <a:t> J. F. Nye. Natural focusing and fine structure of light: caustics and wave dislocations (Institute</a:t>
            </a:r>
          </a:p>
          <a:p>
            <a:pPr>
              <a:buNone/>
            </a:pPr>
            <a:r>
              <a:rPr lang="sk-SK" dirty="0" smtClean="0"/>
              <a:t>of </a:t>
            </a:r>
            <a:r>
              <a:rPr lang="sk-SK" dirty="0" err="1" smtClean="0"/>
              <a:t>Physics</a:t>
            </a:r>
            <a:r>
              <a:rPr lang="sk-SK" dirty="0" smtClean="0"/>
              <a:t> </a:t>
            </a:r>
            <a:r>
              <a:rPr lang="sk-SK" dirty="0" err="1" smtClean="0"/>
              <a:t>Pub</a:t>
            </a:r>
            <a:r>
              <a:rPr lang="sk-SK" dirty="0" smtClean="0"/>
              <a:t>., 1999)</a:t>
            </a:r>
          </a:p>
          <a:p>
            <a:pPr>
              <a:buNone/>
            </a:pPr>
            <a:r>
              <a:rPr lang="en-US" dirty="0" smtClean="0"/>
              <a:t> Cyrus Adler. Shadow-sausage effect. Am. J. Phys. 35, 8, 774-776 (1967)</a:t>
            </a:r>
          </a:p>
          <a:p>
            <a:pPr>
              <a:buNone/>
            </a:pPr>
            <a:r>
              <a:rPr lang="en-US" dirty="0" smtClean="0"/>
              <a:t> Michael J. Smith. Comment on: Shadow-sausage effect. Am. J. Phys. 36, 10, 912-914 (1968)</a:t>
            </a:r>
            <a:endParaRPr lang="sk-SK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Literatúra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578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smtClean="0"/>
              <a:t>Hilbert Schenk, Jr. On the focusing of sunlight by ocean waves. J. Opt. Soc. Am. 47, 7, 653-</a:t>
            </a:r>
          </a:p>
          <a:p>
            <a:pPr>
              <a:buNone/>
            </a:pPr>
            <a:r>
              <a:rPr lang="sk-SK" dirty="0" smtClean="0"/>
              <a:t>657 (1957)</a:t>
            </a:r>
          </a:p>
          <a:p>
            <a:pPr>
              <a:buNone/>
            </a:pPr>
            <a:r>
              <a:rPr lang="en-US" dirty="0" smtClean="0"/>
              <a:t> M. H. Sterling, M. Gorman, P. J. </a:t>
            </a:r>
            <a:r>
              <a:rPr lang="en-US" dirty="0" err="1" smtClean="0"/>
              <a:t>Widmann</a:t>
            </a:r>
            <a:r>
              <a:rPr lang="en-US" dirty="0" smtClean="0"/>
              <a:t>, S. C Coffman, J. </a:t>
            </a:r>
            <a:r>
              <a:rPr lang="en-US" dirty="0" err="1" smtClean="0"/>
              <a:t>Strozier</a:t>
            </a:r>
            <a:r>
              <a:rPr lang="en-US" dirty="0" smtClean="0"/>
              <a:t>, and R M. </a:t>
            </a:r>
            <a:r>
              <a:rPr lang="en-US" dirty="0" err="1" smtClean="0"/>
              <a:t>Kiehn</a:t>
            </a:r>
            <a:r>
              <a:rPr lang="en-US" dirty="0" smtClean="0"/>
              <a:t>. Why are</a:t>
            </a:r>
          </a:p>
          <a:p>
            <a:pPr>
              <a:buNone/>
            </a:pPr>
            <a:r>
              <a:rPr lang="en-US" dirty="0" smtClean="0"/>
              <a:t>these disks dark? The optics of </a:t>
            </a:r>
            <a:r>
              <a:rPr lang="en-US" dirty="0" err="1" smtClean="0"/>
              <a:t>rankine</a:t>
            </a:r>
            <a:r>
              <a:rPr lang="en-US" dirty="0" smtClean="0"/>
              <a:t> vortices. Phys. Fluids 30, 11, 3624-3626 (1987)</a:t>
            </a:r>
          </a:p>
          <a:p>
            <a:pPr>
              <a:buNone/>
            </a:pPr>
            <a:r>
              <a:rPr lang="en-US" dirty="0" smtClean="0"/>
              <a:t> J. A. Lock and J. H. Andrews. Optical caustics in natural phenomena. Am. J. Phys. 60, 5, 397-</a:t>
            </a:r>
          </a:p>
          <a:p>
            <a:pPr>
              <a:buNone/>
            </a:pPr>
            <a:r>
              <a:rPr lang="sk-SK" dirty="0" smtClean="0"/>
              <a:t>407 (1992)</a:t>
            </a:r>
          </a:p>
          <a:p>
            <a:pPr>
              <a:buNone/>
            </a:pPr>
            <a:r>
              <a:rPr lang="en-US" dirty="0" smtClean="0"/>
              <a:t> </a:t>
            </a:r>
            <a:r>
              <a:rPr lang="en-US" dirty="0" err="1" smtClean="0"/>
              <a:t>Jearl</a:t>
            </a:r>
            <a:r>
              <a:rPr lang="en-US" dirty="0" smtClean="0"/>
              <a:t> Walker. Shadows cast on the bottom of a pool are not like other shadows. why? In:</a:t>
            </a:r>
          </a:p>
          <a:p>
            <a:pPr>
              <a:buNone/>
            </a:pPr>
            <a:r>
              <a:rPr lang="en-US" dirty="0" smtClean="0"/>
              <a:t>Amateur Scientist, Sci. Am. 259, 116-119 (July 1988),</a:t>
            </a:r>
          </a:p>
          <a:p>
            <a:pPr>
              <a:buNone/>
            </a:pPr>
            <a:r>
              <a:rPr lang="sk-SK" dirty="0" smtClean="0"/>
              <a:t>http://optica.machorro.net/Optica/SciAm/PoolShadows/1988-07-fs.html</a:t>
            </a:r>
          </a:p>
          <a:p>
            <a:pPr>
              <a:buNone/>
            </a:pPr>
            <a:r>
              <a:rPr lang="en-US" dirty="0" smtClean="0"/>
              <a:t> P. Ferraro. What breaks the shadow of the tube? Phys. Teacher 36, 542-543 (1998)</a:t>
            </a:r>
          </a:p>
          <a:p>
            <a:pPr>
              <a:buNone/>
            </a:pPr>
            <a:r>
              <a:rPr lang="en-US" dirty="0" smtClean="0"/>
              <a:t> Andrew Kirk. Trout and optical catastrophes (atopics.co.uk),</a:t>
            </a:r>
          </a:p>
          <a:p>
            <a:pPr>
              <a:buNone/>
            </a:pPr>
            <a:r>
              <a:rPr lang="sk-SK" dirty="0" smtClean="0"/>
              <a:t>http://www.atoptics.co.uk/fz535.htm</a:t>
            </a:r>
          </a:p>
          <a:p>
            <a:pPr>
              <a:buNone/>
            </a:pPr>
            <a:r>
              <a:rPr lang="en-US" dirty="0" smtClean="0"/>
              <a:t> Kim </a:t>
            </a:r>
            <a:r>
              <a:rPr lang="en-US" dirty="0" err="1" smtClean="0"/>
              <a:t>Cois</a:t>
            </a:r>
            <a:r>
              <a:rPr lang="en-US" dirty="0" smtClean="0"/>
              <a:t>. Physics of ripple tanks. (ehow.com, July 5, 2011),</a:t>
            </a:r>
          </a:p>
          <a:p>
            <a:pPr>
              <a:buNone/>
            </a:pPr>
            <a:r>
              <a:rPr lang="sk-SK" dirty="0" smtClean="0"/>
              <a:t>http://www.ehow.com/info_8689182_physics-ripple-tanks.html</a:t>
            </a:r>
          </a:p>
          <a:p>
            <a:pPr>
              <a:buNone/>
            </a:pPr>
            <a:r>
              <a:rPr lang="en-US" dirty="0" smtClean="0"/>
              <a:t> Water Waves (physicstutorials.org), http://www.physicstutorials.org/home/waves/waterwaves</a:t>
            </a:r>
          </a:p>
          <a:p>
            <a:pPr>
              <a:buNone/>
            </a:pPr>
            <a:r>
              <a:rPr lang="en-US" dirty="0" smtClean="0"/>
              <a:t> M. V. Berry and C. </a:t>
            </a:r>
            <a:r>
              <a:rPr lang="en-US" dirty="0" err="1" smtClean="0"/>
              <a:t>Upstill</a:t>
            </a:r>
            <a:r>
              <a:rPr lang="en-US" dirty="0" smtClean="0"/>
              <a:t>. Catastrophe optics: morphologies of caustics and their diffraction</a:t>
            </a:r>
          </a:p>
          <a:p>
            <a:pPr>
              <a:buNone/>
            </a:pPr>
            <a:r>
              <a:rPr lang="en-US" dirty="0" smtClean="0"/>
              <a:t>patterns. In: Progress in Optics (</a:t>
            </a:r>
            <a:r>
              <a:rPr lang="en-US" dirty="0" err="1" smtClean="0"/>
              <a:t>ed</a:t>
            </a:r>
            <a:r>
              <a:rPr lang="en-US" dirty="0" smtClean="0"/>
              <a:t> E. Wolf, North-Holland, 1980), pp. 259-346,</a:t>
            </a:r>
          </a:p>
          <a:p>
            <a:pPr>
              <a:buNone/>
            </a:pPr>
            <a:r>
              <a:rPr lang="sk-SK" dirty="0" smtClean="0"/>
              <a:t>http://www.phy.bris.ac.uk/people/berry_mv/the_papers/Berry089.pdf</a:t>
            </a:r>
            <a:endParaRPr lang="sk-SK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Literatúra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>
          <a:xfrm>
            <a:off x="1143000" y="1447800"/>
            <a:ext cx="8001000" cy="54102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smtClean="0"/>
              <a:t> </a:t>
            </a:r>
            <a:r>
              <a:rPr lang="en-US" dirty="0" err="1" smtClean="0"/>
              <a:t>Musawir</a:t>
            </a:r>
            <a:r>
              <a:rPr lang="en-US" dirty="0" smtClean="0"/>
              <a:t> Shah and </a:t>
            </a:r>
            <a:r>
              <a:rPr lang="en-US" dirty="0" err="1" smtClean="0"/>
              <a:t>Sumanta</a:t>
            </a:r>
            <a:r>
              <a:rPr lang="en-US" dirty="0" smtClean="0"/>
              <a:t> </a:t>
            </a:r>
            <a:r>
              <a:rPr lang="en-US" dirty="0" err="1" smtClean="0"/>
              <a:t>Pattanaik</a:t>
            </a:r>
            <a:r>
              <a:rPr lang="en-US" dirty="0" smtClean="0"/>
              <a:t>. Caustics Mapping: An image-space technique</a:t>
            </a:r>
          </a:p>
          <a:p>
            <a:pPr>
              <a:buNone/>
            </a:pPr>
            <a:r>
              <a:rPr lang="en-US" dirty="0" smtClean="0"/>
              <a:t>for real-time caustics. IEEE Trans. Visualization and Computer Graphics 13, 2, 272-280</a:t>
            </a:r>
          </a:p>
          <a:p>
            <a:pPr>
              <a:buNone/>
            </a:pPr>
            <a:r>
              <a:rPr lang="sk-SK" dirty="0" smtClean="0"/>
              <a:t>(2007), http://graphics.cs.ucf.edu/caustics/caustics.pdf</a:t>
            </a:r>
          </a:p>
          <a:p>
            <a:pPr>
              <a:buNone/>
            </a:pPr>
            <a:r>
              <a:rPr lang="en-US" dirty="0" smtClean="0"/>
              <a:t> C. L. Adler, J. A. Lock, B. R. Stone et al. High-order interior caustics produced in</a:t>
            </a:r>
          </a:p>
          <a:p>
            <a:pPr>
              <a:buNone/>
            </a:pPr>
            <a:r>
              <a:rPr lang="en-US" dirty="0" smtClean="0"/>
              <a:t>scattering of a diagonally incident plane wave by a circular cylinder. J. Opt. Soc. Am. A</a:t>
            </a:r>
          </a:p>
          <a:p>
            <a:pPr>
              <a:buNone/>
            </a:pPr>
            <a:r>
              <a:rPr lang="en-US" dirty="0" smtClean="0"/>
              <a:t>– Opt. Image Sci. and Vision 14, 6, 1305-1315 (1997)</a:t>
            </a:r>
          </a:p>
          <a:p>
            <a:pPr>
              <a:buNone/>
            </a:pPr>
            <a:r>
              <a:rPr lang="en-US" dirty="0" smtClean="0"/>
              <a:t> </a:t>
            </a:r>
            <a:r>
              <a:rPr lang="en-US" dirty="0" err="1" smtClean="0"/>
              <a:t>Mojca</a:t>
            </a:r>
            <a:r>
              <a:rPr lang="en-US" dirty="0" smtClean="0"/>
              <a:t> </a:t>
            </a:r>
            <a:r>
              <a:rPr lang="en-US" dirty="0" err="1" smtClean="0"/>
              <a:t>Čepič</a:t>
            </a:r>
            <a:r>
              <a:rPr lang="en-US" dirty="0" smtClean="0"/>
              <a:t>. Why underwater caustic network appears on the vertical walls?,</a:t>
            </a:r>
          </a:p>
          <a:p>
            <a:pPr>
              <a:buNone/>
            </a:pPr>
            <a:r>
              <a:rPr lang="sk-SK" dirty="0" smtClean="0"/>
              <a:t>https://www.ffri.hr/GE2/download/65_underwater_final.pdf</a:t>
            </a:r>
          </a:p>
          <a:p>
            <a:pPr>
              <a:buNone/>
            </a:pPr>
            <a:r>
              <a:rPr lang="en-US" dirty="0" smtClean="0"/>
              <a:t> D. K. Lynch, W. C. Livingston. Color and light in nature (Cambridge University Press,</a:t>
            </a:r>
          </a:p>
          <a:p>
            <a:pPr>
              <a:buNone/>
            </a:pPr>
            <a:r>
              <a:rPr lang="sk-SK" dirty="0" smtClean="0"/>
              <a:t>2001), http://books.google.com/books?id=4Abp5FdhskAC</a:t>
            </a:r>
          </a:p>
          <a:p>
            <a:pPr>
              <a:buNone/>
            </a:pPr>
            <a:r>
              <a:rPr lang="ru-RU" dirty="0" smtClean="0"/>
              <a:t> Ю. А. Кравцов, Ю. И. Орлов. Каустики, катастрофы и волновые поля // Успехи</a:t>
            </a:r>
          </a:p>
          <a:p>
            <a:pPr>
              <a:buNone/>
            </a:pPr>
            <a:r>
              <a:rPr lang="ru-RU" dirty="0" smtClean="0"/>
              <a:t>физических наук, 141, 591–627 (1983), http://ufn.ru/ru/articles/1983/12/b/</a:t>
            </a:r>
          </a:p>
          <a:p>
            <a:pPr>
              <a:buNone/>
            </a:pPr>
            <a:r>
              <a:rPr lang="en-US" dirty="0" smtClean="0"/>
              <a:t> J. M. T. Thompson. Instabilities and catastrophes in science and engineering (Wiley &amp;</a:t>
            </a:r>
          </a:p>
          <a:p>
            <a:pPr>
              <a:buNone/>
            </a:pPr>
            <a:r>
              <a:rPr lang="sk-SK" dirty="0" err="1" smtClean="0"/>
              <a:t>sons</a:t>
            </a:r>
            <a:r>
              <a:rPr lang="sk-SK" dirty="0" smtClean="0"/>
              <a:t>, 1982)</a:t>
            </a:r>
          </a:p>
          <a:p>
            <a:pPr>
              <a:buNone/>
            </a:pPr>
            <a:r>
              <a:rPr lang="sk-SK" dirty="0" smtClean="0"/>
              <a:t> V. I. Arnold. </a:t>
            </a:r>
            <a:r>
              <a:rPr lang="sk-SK" dirty="0" err="1" smtClean="0"/>
              <a:t>Catastrophe</a:t>
            </a:r>
            <a:r>
              <a:rPr lang="sk-SK" dirty="0" smtClean="0"/>
              <a:t> </a:t>
            </a:r>
            <a:r>
              <a:rPr lang="sk-SK" dirty="0" err="1" smtClean="0"/>
              <a:t>theory</a:t>
            </a:r>
            <a:r>
              <a:rPr lang="sk-SK" dirty="0" smtClean="0"/>
              <a:t> (</a:t>
            </a:r>
            <a:r>
              <a:rPr lang="sk-SK" dirty="0" err="1" smtClean="0"/>
              <a:t>Springer</a:t>
            </a:r>
            <a:r>
              <a:rPr lang="sk-SK" dirty="0" smtClean="0"/>
              <a:t> </a:t>
            </a:r>
            <a:r>
              <a:rPr lang="sk-SK" dirty="0" err="1" smtClean="0"/>
              <a:t>Verlag</a:t>
            </a:r>
            <a:r>
              <a:rPr lang="sk-SK" dirty="0" smtClean="0"/>
              <a:t>, 1992)</a:t>
            </a:r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Podstata problému – lom svetla</a:t>
            </a:r>
            <a:endParaRPr lang="sk-SK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37433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581400"/>
            <a:ext cx="45053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1219200" y="4648200"/>
            <a:ext cx="289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Odraz je dôležitý pri niektorých javoch – napríklad vznik vzoru na bočných stenách nad hladinou</a:t>
            </a:r>
            <a:endParaRPr lang="sk-SK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Šošovka s jedným rozhraním</a:t>
            </a:r>
            <a:endParaRPr lang="sk-SK" dirty="0"/>
          </a:p>
        </p:txBody>
      </p:sp>
      <p:graphicFrame>
        <p:nvGraphicFramePr>
          <p:cNvPr id="4" name="Zástupný symbol obsahu 3"/>
          <p:cNvGraphicFramePr>
            <a:graphicFrameLocks noChangeAspect="1"/>
          </p:cNvGraphicFramePr>
          <p:nvPr>
            <p:ph idx="1"/>
          </p:nvPr>
        </p:nvGraphicFramePr>
        <p:xfrm>
          <a:off x="1600200" y="1447800"/>
          <a:ext cx="1981200" cy="1096883"/>
        </p:xfrm>
        <a:graphic>
          <a:graphicData uri="http://schemas.openxmlformats.org/presentationml/2006/ole">
            <p:oleObj spid="_x0000_s2050" name="Rovnica" r:id="rId3" imgW="711000" imgH="393480" progId="Equation.3">
              <p:embed/>
            </p:oleObj>
          </a:graphicData>
        </a:graphic>
      </p:graphicFrame>
      <p:sp>
        <p:nvSpPr>
          <p:cNvPr id="5" name="BlokTextu 4"/>
          <p:cNvSpPr txBox="1"/>
          <p:nvPr/>
        </p:nvSpPr>
        <p:spPr>
          <a:xfrm>
            <a:off x="4191000" y="16764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latin typeface="Arial" pitchFamily="34" charset="0"/>
                <a:cs typeface="Arial" pitchFamily="34" charset="0"/>
              </a:rPr>
              <a:t>n – index lomu kvapaliny</a:t>
            </a:r>
          </a:p>
          <a:p>
            <a:r>
              <a:rPr lang="sk-SK" sz="2400" dirty="0" smtClean="0">
                <a:latin typeface="Arial" pitchFamily="34" charset="0"/>
                <a:cs typeface="Arial" pitchFamily="34" charset="0"/>
              </a:rPr>
              <a:t>R – polomer krivosti povrchu</a:t>
            </a:r>
            <a:endParaRPr lang="sk-SK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505200"/>
            <a:ext cx="45053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1295400" y="28956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latin typeface="Arial" pitchFamily="34" charset="0"/>
                <a:cs typeface="Arial" pitchFamily="34" charset="0"/>
              </a:rPr>
              <a:t>Vrcholy  vĺn – spojka, dná vĺn - rozptylka</a:t>
            </a:r>
            <a:endParaRPr lang="sk-SK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Vlny – polomer krivosti sa mení</a:t>
            </a:r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752600"/>
            <a:ext cx="248602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981200"/>
            <a:ext cx="328612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Jednoduchá geometrická metóda výpočtu vzoru</a:t>
            </a:r>
            <a:endParaRPr lang="sk-SK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2500"/>
          <a:stretch>
            <a:fillRect/>
          </a:stretch>
        </p:blipFill>
        <p:spPr bwMode="auto">
          <a:xfrm>
            <a:off x="1371600" y="1524000"/>
            <a:ext cx="3237186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t="11130"/>
          <a:stretch>
            <a:fillRect/>
          </a:stretch>
        </p:blipFill>
        <p:spPr bwMode="auto">
          <a:xfrm>
            <a:off x="5257800" y="1066800"/>
            <a:ext cx="3505200" cy="425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1219200" y="54102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Veľmi veľa (husto) lúčov zo zdroja,  </a:t>
            </a:r>
            <a:r>
              <a:rPr lang="sk-SK" sz="2400" dirty="0" err="1" smtClean="0"/>
              <a:t>Snellov</a:t>
            </a:r>
            <a:r>
              <a:rPr lang="sk-SK" sz="2400" dirty="0" smtClean="0"/>
              <a:t> zákon lomu,  dno rozdelíme na malé </a:t>
            </a:r>
            <a:r>
              <a:rPr lang="sk-SK" sz="2400" dirty="0" err="1" smtClean="0"/>
              <a:t>oblastiu</a:t>
            </a:r>
            <a:r>
              <a:rPr lang="sk-SK" sz="2400" dirty="0" smtClean="0"/>
              <a:t> (pixle), jas obrazu na dne je úmerný počtu lúčov, ktoré zasiahli daný pixel</a:t>
            </a:r>
            <a:endParaRPr lang="sk-SK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Jednoduchá geometrická metóda výpočtu vzoru</a:t>
            </a:r>
            <a:endParaRPr lang="sk-SK" dirty="0"/>
          </a:p>
        </p:txBody>
      </p:sp>
      <p:sp>
        <p:nvSpPr>
          <p:cNvPr id="7" name="Zástupný symbol obsahu 6"/>
          <p:cNvSpPr>
            <a:spLocks noGrp="1"/>
          </p:cNvSpPr>
          <p:nvPr>
            <p:ph idx="1"/>
          </p:nvPr>
        </p:nvSpPr>
        <p:spPr>
          <a:xfrm>
            <a:off x="1435608" y="2209800"/>
            <a:ext cx="7498080" cy="4038600"/>
          </a:xfrm>
        </p:spPr>
        <p:txBody>
          <a:bodyPr/>
          <a:lstStyle/>
          <a:p>
            <a:r>
              <a:rPr lang="sk-SK" dirty="0" smtClean="0"/>
              <a:t>Reálne – lúč sa čiastočne aj odrazí (lomené svetlo má menšiu energiu) – </a:t>
            </a:r>
            <a:r>
              <a:rPr lang="sk-SK" dirty="0" err="1" smtClean="0">
                <a:solidFill>
                  <a:srgbClr val="0070C0"/>
                </a:solidFill>
              </a:rPr>
              <a:t>Fresnelove</a:t>
            </a:r>
            <a:r>
              <a:rPr lang="sk-SK" dirty="0" smtClean="0">
                <a:solidFill>
                  <a:srgbClr val="0070C0"/>
                </a:solidFill>
              </a:rPr>
              <a:t> vzťahy</a:t>
            </a:r>
          </a:p>
          <a:p>
            <a:r>
              <a:rPr lang="sk-SK" dirty="0" smtClean="0"/>
              <a:t>Odrazený lúč môže pri vhodných podmienkach zasiahnuť inú vlnu</a:t>
            </a:r>
          </a:p>
          <a:p>
            <a:r>
              <a:rPr lang="sk-SK" dirty="0" smtClean="0"/>
              <a:t>Napriek tomu takto vypočítaný vzor opisuje najdôležitejšie javy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Jednoduchá geometrická metóda výpočtu vzoru </a:t>
            </a:r>
            <a:br>
              <a:rPr lang="sk-SK" dirty="0" smtClean="0"/>
            </a:br>
            <a:r>
              <a:rPr lang="sk-SK" dirty="0" smtClean="0"/>
              <a:t>– rozštiepenie jasnej čiary</a:t>
            </a:r>
            <a:endParaRPr lang="sk-SK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981200"/>
            <a:ext cx="295821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905000"/>
            <a:ext cx="383857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Realistické vzory – </a:t>
            </a:r>
            <a:r>
              <a:rPr lang="sk-SK" dirty="0" err="1" smtClean="0"/>
              <a:t>ray</a:t>
            </a:r>
            <a:r>
              <a:rPr lang="sk-SK" dirty="0" smtClean="0"/>
              <a:t> </a:t>
            </a:r>
            <a:r>
              <a:rPr lang="sk-SK" dirty="0" err="1" smtClean="0"/>
              <a:t>tracing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14400" y="1447800"/>
            <a:ext cx="8013192" cy="4800600"/>
          </a:xfrm>
        </p:spPr>
        <p:txBody>
          <a:bodyPr/>
          <a:lstStyle/>
          <a:p>
            <a:r>
              <a:rPr lang="sk-SK" dirty="0" smtClean="0">
                <a:hlinkClick r:id="rId2"/>
              </a:rPr>
              <a:t>http://</a:t>
            </a:r>
            <a:r>
              <a:rPr lang="sk-SK" dirty="0" smtClean="0">
                <a:hlinkClick r:id="rId2"/>
              </a:rPr>
              <a:t>graphics.cs.ucf.edu/caustics/caustics.pdf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t="16667"/>
          <a:stretch>
            <a:fillRect/>
          </a:stretch>
        </p:blipFill>
        <p:spPr bwMode="auto">
          <a:xfrm>
            <a:off x="1905000" y="2057400"/>
            <a:ext cx="5486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Realistické vzory – </a:t>
            </a:r>
            <a:r>
              <a:rPr lang="sk-SK" dirty="0" err="1" smtClean="0"/>
              <a:t>ray</a:t>
            </a:r>
            <a:r>
              <a:rPr lang="sk-SK" dirty="0" smtClean="0"/>
              <a:t> </a:t>
            </a:r>
            <a:r>
              <a:rPr lang="sk-SK" dirty="0" err="1" smtClean="0"/>
              <a:t>tracing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14400" y="1447800"/>
            <a:ext cx="8013192" cy="4800600"/>
          </a:xfrm>
        </p:spPr>
        <p:txBody>
          <a:bodyPr/>
          <a:lstStyle/>
          <a:p>
            <a:r>
              <a:rPr lang="sk-SK" dirty="0" smtClean="0">
                <a:hlinkClick r:id="rId2"/>
              </a:rPr>
              <a:t>http://</a:t>
            </a:r>
            <a:r>
              <a:rPr lang="sk-SK" dirty="0" smtClean="0">
                <a:hlinkClick r:id="rId2"/>
              </a:rPr>
              <a:t>graphics.cs.ucf.edu/caustics/caustics.pdf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286000"/>
            <a:ext cx="429577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novrat">
  <a:themeElements>
    <a:clrScheme name="Sl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186</TotalTime>
  <Words>1276</Words>
  <Application>Microsoft Office PowerPoint</Application>
  <PresentationFormat>Prezentácia na obrazovke (4:3)</PresentationFormat>
  <Paragraphs>107</Paragraphs>
  <Slides>17</Slides>
  <Notes>0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19" baseType="lpstr">
      <vt:lpstr>Slnovrat</vt:lpstr>
      <vt:lpstr>Microsoft Equation 3.0</vt:lpstr>
      <vt:lpstr>5. Svetelné vlny</vt:lpstr>
      <vt:lpstr>Podstata problému – lom svetla</vt:lpstr>
      <vt:lpstr>Šošovka s jedným rozhraním</vt:lpstr>
      <vt:lpstr>Vlny – polomer krivosti sa mení</vt:lpstr>
      <vt:lpstr>Jednoduchá geometrická metóda výpočtu vzoru</vt:lpstr>
      <vt:lpstr>Jednoduchá geometrická metóda výpočtu vzoru</vt:lpstr>
      <vt:lpstr>Jednoduchá geometrická metóda výpočtu vzoru  – rozštiepenie jasnej čiary</vt:lpstr>
      <vt:lpstr>Realistické vzory – ray tracing</vt:lpstr>
      <vt:lpstr>Realistické vzory – ray tracing</vt:lpstr>
      <vt:lpstr>Fyzika v úlohe – aj vlny</vt:lpstr>
      <vt:lpstr>Fyzika v úlohe – aj vlny</vt:lpstr>
      <vt:lpstr>Fyzika v úlohe – aj vlny</vt:lpstr>
      <vt:lpstr>Ďalšie zaujímavé otázky</vt:lpstr>
      <vt:lpstr>Ako robiť experimenty</vt:lpstr>
      <vt:lpstr>Literatúra</vt:lpstr>
      <vt:lpstr>Literatúra</vt:lpstr>
      <vt:lpstr>Literatúra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Svetelné vlny</dc:title>
  <dc:creator>kundracik</dc:creator>
  <cp:lastModifiedBy>kundracik</cp:lastModifiedBy>
  <cp:revision>10</cp:revision>
  <dcterms:created xsi:type="dcterms:W3CDTF">2011-10-16T18:44:26Z</dcterms:created>
  <dcterms:modified xsi:type="dcterms:W3CDTF">2011-10-16T21:53:42Z</dcterms:modified>
</cp:coreProperties>
</file>